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341" r:id="rId2"/>
    <p:sldId id="365" r:id="rId3"/>
    <p:sldId id="366" r:id="rId4"/>
    <p:sldId id="367" r:id="rId5"/>
    <p:sldId id="368" r:id="rId6"/>
    <p:sldId id="381" r:id="rId7"/>
    <p:sldId id="382" r:id="rId8"/>
    <p:sldId id="383" r:id="rId9"/>
    <p:sldId id="384" r:id="rId10"/>
    <p:sldId id="364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9" r:id="rId19"/>
    <p:sldId id="380" r:id="rId20"/>
    <p:sldId id="38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FE17-04B8-4C0D-A265-EDC7CAEB8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A2E9C-1195-4BD8-80BB-EEA5BBFA7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FD57-A204-4428-8276-84626069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DA5A-C87E-4BB6-BF81-8D54558C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1474-E8AF-49D1-8D5F-E3D9D6AC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88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F35D-C0DB-4D9A-9F5B-CBEE7461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913D2-0E04-4A4F-94BE-936A5F931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37FB-5FE3-45C1-8B95-45F44521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575D-310C-40B1-82AF-D0810057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4B576-F3DE-43A6-98C9-23B4BE87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89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D47F6-54DE-4E39-9032-8BF0A3785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D67FA-9057-4EF8-AA7E-89F461ADE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9EAE-E793-4235-B932-A8766A51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33DC9-2233-4AEB-B2C9-C9112713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C5CC6-33DD-484B-B4B2-7F456C6B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63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556C-4D60-474A-BCFE-5A94F52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F3D7-E85F-4DB4-9D39-EFE8E724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8DBA-0E56-4624-8BDF-9B708120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1B7B-6400-4FF1-975D-397A1EDC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32C47-123A-4344-A280-98651E24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31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1C4-E775-4795-9689-7CE1768F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AC556-CEC2-4E55-BA2C-18C03ED2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06AD-6487-4F06-BB28-2E9614BF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CE28-1420-4CB7-B581-A717E495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977E-D319-4D2E-8F36-4285BDE4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6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280E-0407-4F42-8664-1B7D071E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D2B67-8E3D-4427-802C-216A71A55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92961-8E1F-49AC-8D09-1F8D90B5D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BECC9-EE4D-4CF6-ADB0-A40D9D70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D47BB-5B61-418A-8D6E-7456ACF8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0DED6-6CC4-4B67-BB3E-D9433E14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53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F31C-DE26-4774-B5D8-5172C6BC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7AEA8-6DD8-45F2-A93F-6AAE5198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4AB9A-788B-4ADB-A120-F8FFE22ED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23EA4-5BCC-4FAA-8B6F-838B02D64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D729F-60A3-41D6-A340-72AB1F7FE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519AE-7238-4E24-8332-259115AA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8570B-17AD-438F-BB09-5314345C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DA358-0CF1-4367-B816-3260B8D6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422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AA74-9130-4CAC-A88D-D4B3592C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E582E-DF50-44E0-935A-8618D363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8FE40-BB2C-4A37-A835-3B16582B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9FD3-912B-4B3F-84EC-E0EB5183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10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9E04-8F40-4383-A7A5-930953B1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7CA7C-37D4-449F-8E1A-A4AA383A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4D52-8351-4EA2-BE0D-179F5A96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392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A75-D353-45A7-8547-86D02963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32DC-539D-4758-B8BF-B37D8838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1BF8F-43AC-46C9-852E-A63945437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FE369-AFDF-40EF-9A4A-781C379A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C16D-D3CB-4A1E-979B-160AAE87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91A89-0028-4743-8195-ADCBA8B3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85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0F4D-AA11-43BA-BC58-54773249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DC860-9D13-44F2-9A4F-F9343FD0B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B03D3-970E-44DB-8FB7-FAAC428F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B78CB-5E7F-452F-B9A2-03D79BE3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532FE-5083-421B-B921-FAD7D3AE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8F2E7-98DF-44E0-B363-16E642F4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200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2A115-E438-4FC7-86D2-82554A61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B284-80E9-43FD-B72D-524F8B1B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303C8-3CEA-4E40-9ECA-7A397244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079D-A73D-48A9-A595-F751FF589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C745-F362-4142-B45A-F366E2743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93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9573" y="1479972"/>
            <a:ext cx="9382538" cy="1700550"/>
          </a:xfrm>
        </p:spPr>
        <p:txBody>
          <a:bodyPr>
            <a:noAutofit/>
          </a:bodyPr>
          <a:lstStyle/>
          <a:p>
            <a:pPr algn="ctr"/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ISHRANA DECE  I ADOLESCENATA </a:t>
            </a:r>
            <a:b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15 DO 19 GODINA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311941" y="4651418"/>
            <a:ext cx="3171039" cy="46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17800" y="5422106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za APV u</a:t>
            </a:r>
            <a:r>
              <a:rPr lang="sr-Cyrl-RS" altLang="en-US" sz="1200" b="1" dirty="0"/>
              <a:t> 202</a:t>
            </a:r>
            <a:r>
              <a:rPr lang="sr-Latn-RS" altLang="en-US" sz="1200" b="1" dirty="0"/>
              <a:t>2</a:t>
            </a:r>
            <a:r>
              <a:rPr lang="sr-Cyrl-RS" altLang="en-US" sz="1200" b="1" dirty="0"/>
              <a:t>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" y="0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1454" y="3291840"/>
            <a:ext cx="482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Mr sci. med. Dragana Balać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5ECE0C-F999-4CAB-9085-34BA7AAD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01" y="64334"/>
            <a:ext cx="2323167" cy="8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F73-A36D-4708-8D55-2712AF9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860612"/>
            <a:ext cx="10932459" cy="830076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750-29FB-440A-A01F-66576DED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2323207"/>
            <a:ext cx="11349318" cy="2818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sz="2400" b="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Doručak dece uzrasta 11 do 14 godina</a:t>
            </a:r>
            <a:r>
              <a:rPr lang="sr-Latn-RS" sz="2400" b="1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 poseban značaj jer je reč o deci koja se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intezivno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razvijaju, fizički su aktivnija, a psihički angažovanija zbog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vrlikih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obaveza u školi i priprema za srednju školu.</a:t>
            </a: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 treba da doručkuje pre odlaska u školu, odnosno između 7 i 9 sati ujutru. 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prepodnevnim časovima neophodni su doručak i prepodnevna užina sa razmakom od najmanje 3 sata.</a:t>
            </a: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Energetski, doručak treba da iznosi 30% od dnevnog kalorijskog unosa. Važno je da namirnice, koje se konzumiraju za doručak budu što raznovrsnije.</a:t>
            </a:r>
          </a:p>
          <a:p>
            <a:pPr marL="0" indent="0">
              <a:buNone/>
            </a:pPr>
            <a:endParaRPr lang="sr-Latn-RS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solidFill>
                <a:srgbClr val="27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855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2E554-091B-46FE-B32F-FCB8DE321759}"/>
              </a:ext>
            </a:extLst>
          </p:cNvPr>
          <p:cNvSpPr txBox="1"/>
          <p:nvPr/>
        </p:nvSpPr>
        <p:spPr>
          <a:xfrm>
            <a:off x="402672" y="637563"/>
            <a:ext cx="6253622" cy="4656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zavisnosti od afiniteta deteta, doručak može biti slan ili sladak, sa mlečnim napitkom ili sa čajem. Najvažnije je da se ovaj jutarnji obrok ne preskače i da sadržajem zadovoljava potrebe deteta za njegov uzrast.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 dete ode u školu bez doručka, ono je često  razdražljivo, slabije pamti, ima slabiju koncentraciju na času i teže uči.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FFE80-2114-4851-B45A-D03DE2AA2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45" y="2173911"/>
            <a:ext cx="3602236" cy="24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333A6-EED0-48B2-AFC9-43747D5DBF67}"/>
              </a:ext>
            </a:extLst>
          </p:cNvPr>
          <p:cNvSpPr txBox="1"/>
          <p:nvPr/>
        </p:nvSpPr>
        <p:spPr>
          <a:xfrm>
            <a:off x="4664278" y="75502"/>
            <a:ext cx="7415869" cy="689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Primeri </a:t>
            </a:r>
            <a:r>
              <a:rPr lang="sr-Latn-RS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doručka</a:t>
            </a:r>
            <a:r>
              <a:rPr lang="sr-Latn-R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decu uzrasta od 15 do 19 godina</a:t>
            </a:r>
          </a:p>
          <a:p>
            <a:pPr marL="342900" lvl="0" indent="-34290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pahuljice od celog zrna sa kiselim mlekom ili jogurtom</a:t>
            </a:r>
            <a:r>
              <a:rPr lang="sr-Latn-R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Pahuljice se mogu obogatiti </a:t>
            </a:r>
            <a:r>
              <a:rPr lang="sr-Latn-RS" sz="20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orašastim</a:t>
            </a: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plodovima (orasi, bademi, lešnici), medom, svežim ili suvim voćem (bananom, jabukama, kruškama, grožđem, malinama, jagodama…)</a:t>
            </a:r>
            <a:endParaRPr lang="sr-Latn-RS" sz="20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omlet od jaja, kuvana jaja, kajgana sa sirom uz hleb od celog zrna žitarica, povrće po </a:t>
            </a:r>
            <a:r>
              <a:rPr lang="sr-Latn-RS" sz="20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želji i jogurt ili kiselo mleko. </a:t>
            </a:r>
            <a:endParaRPr lang="sr-Latn-RS" sz="20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sendvič koji se sastoji od hleba od celih zrna žitarica, sa </a:t>
            </a:r>
            <a:r>
              <a:rPr lang="sr-Latn-RS" sz="20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maslacem</a:t>
            </a: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pršutom (pečenica/šunka/pileća prsa), povrćem po želji (par kolutova paradajza</a:t>
            </a:r>
            <a:r>
              <a:rPr lang="sr-Latn-R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krastavaca (svežih ili kiselih), list zelene salate …) i kiselim mlekom/jogurtom. Sendvič može da bude napravljen i od kifle koja je napravljena od celog zrna žitarica sa namazom od krem sira ili pavlake i kolutovima barenog jajeta i povrćem.</a:t>
            </a:r>
            <a:endParaRPr lang="sr-Latn-RS" sz="20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kačamak sa sirom ili kiselim mlekom (ili jogurtom)</a:t>
            </a:r>
            <a:endParaRPr lang="sr-Latn-RS" sz="20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0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proja ili pita sa kiselim mlekom (ili jogurtom)</a:t>
            </a:r>
            <a:endParaRPr lang="sr-Latn-RS" sz="20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2549-FE17-48AF-A18B-7A5814F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451283"/>
            <a:ext cx="1865376" cy="1243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6186A-F91F-438D-BF7D-63786C9DC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17" y="1464654"/>
            <a:ext cx="1865376" cy="1243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7A40B-F78A-41D6-AB09-E15758582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82327"/>
            <a:ext cx="1865376" cy="1243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DDBC0-654F-4318-8BE3-AF01CCF6E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3" y="3527971"/>
            <a:ext cx="1865376" cy="1243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48E48-0D75-41E0-8561-9AD80F4B7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0" y="4513371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91FCB2-EE6B-4CBF-9978-A356523DDD6B}"/>
              </a:ext>
            </a:extLst>
          </p:cNvPr>
          <p:cNvSpPr txBox="1"/>
          <p:nvPr/>
        </p:nvSpPr>
        <p:spPr>
          <a:xfrm>
            <a:off x="218113" y="268448"/>
            <a:ext cx="6648761" cy="6110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250"/>
              </a:spcAft>
            </a:pPr>
            <a:r>
              <a:rPr lang="sr-Latn-R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Namirnice koje bi trebalo izbegavati su:</a:t>
            </a:r>
            <a:endParaRPr lang="sr-Latn-RS" sz="28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Lisnata testa (pogačice,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žu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žu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pecivo, rol viršle, paštete sa sirom,..)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Margarin, topljeni sirevi. 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Ograničiti količinu namaza sa visokim sadržajem mlečne masti (butera/pavlake/kajmaka/sirnih namaza).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Mesni namazi (paštete), krem/čokoladni namazi i drugi industrijski slani i slatki proizvodi sa visokim sadržajem šećera, zasićenih i trans masnih kiselina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Majonez, kečap, senf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Slatkiši u većoj količini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Gazirani i negazirani napici, energetska pića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D183D-E968-48C8-96B1-5DB8BB6B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2" y="341399"/>
            <a:ext cx="1338430" cy="1997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E72D1-794D-4581-A1AD-38707A88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9" y="2094189"/>
            <a:ext cx="2687529" cy="1791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12913-D250-4C95-AD06-5A95D905B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52" y="4208430"/>
            <a:ext cx="2313252" cy="15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F4884-3D36-4FFA-AF46-FEBE8211DE68}"/>
              </a:ext>
            </a:extLst>
          </p:cNvPr>
          <p:cNvSpPr txBox="1"/>
          <p:nvPr/>
        </p:nvSpPr>
        <p:spPr>
          <a:xfrm>
            <a:off x="5125673" y="998290"/>
            <a:ext cx="6231713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RUČAK</a:t>
            </a:r>
          </a:p>
          <a:p>
            <a:pPr algn="just">
              <a:spcAft>
                <a:spcPts val="750"/>
              </a:spcAft>
            </a:pPr>
            <a:endParaRPr lang="sr-Latn-RS" b="1" dirty="0">
              <a:solidFill>
                <a:srgbClr val="27262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strukturi dnevne ishrane, ručak spada u glavne obede. Ručak se konzumira posle prepodnevnih aktivnosti kada su deca i fizički i psihički bila opterećena. 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Ručak bi trebao da se sastoji od supe ili čorbe, glavnog jela od povrća i mesa uz dodatak salate i na kraju voće ili slatkiši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707FF-B2C8-4260-B43D-8D3583023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" y="2073161"/>
            <a:ext cx="4254147" cy="23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C02FB-954A-4CD9-9A68-658D927E9219}"/>
              </a:ext>
            </a:extLst>
          </p:cNvPr>
          <p:cNvSpPr txBox="1"/>
          <p:nvPr/>
        </p:nvSpPr>
        <p:spPr>
          <a:xfrm>
            <a:off x="645952" y="738231"/>
            <a:ext cx="6010342" cy="518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 vole šarolikost i žive boje, zato treba voditi računa da u jelovniku budu zastupljene najmanje dve vrste povrća. Prednost uvek treba davati svežem i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zamrznutom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povrću, što ne isključuje davanje konzerviranog.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Salate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veoma važan sastojak ručka, jer se koristi sveže povrće gde su gubici hranjivih i </a:t>
            </a:r>
            <a:r>
              <a:rPr lang="sr-Latn-RS" sz="24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zaštitinih</a:t>
            </a: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sastojaka najmanji. U zimskom i prolećnom periodu veoma je korisno povrće iz turšije: kiseli kupus, krastavci, paprike, karfiol, kao i ajvar ili cvekla. 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90B22-B6A6-4F07-8A1E-DBE5AC5C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28" y="213570"/>
            <a:ext cx="3738904" cy="249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302F3-97F8-44B6-BAE2-68F3B9F13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97" y="3227293"/>
            <a:ext cx="2556055" cy="16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73C9B-8D6C-4BD1-9EF7-DC537E05C37C}"/>
              </a:ext>
            </a:extLst>
          </p:cNvPr>
          <p:cNvSpPr txBox="1"/>
          <p:nvPr/>
        </p:nvSpPr>
        <p:spPr>
          <a:xfrm>
            <a:off x="5125672" y="234892"/>
            <a:ext cx="6795083" cy="673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Količinu hleba treba smanjiti ako je u glavnom obroku za ručak krompir ili pirinač ili ga izbegavati ako je jelo isključivo od testa.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Kao sastavni deo ručka može biti kolač ili voće. Prednost uvek treba dati svežem voću. Zavisno od obimnosti ručka, voće i kolači mogu da budu deo popodnevne užine.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Kod dece treba razvijati ukuse te je stoga neophodno da jela ne smeju biti preslana, </a:t>
            </a:r>
            <a:r>
              <a:rPr lang="sr-Latn-RS" sz="2200" dirty="0" err="1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prezačinjena</a:t>
            </a: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(ljuta ili suviše kisela). Previše hladna i topla jela takođe nisu prihvatljiva u ovom uzrastu jer mogu da izazovu neprijatne senzacije u organima za varenje. Pre glavnog obroka detetu ne treba davati veću količinu tečnosti. 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250"/>
              </a:spcAft>
            </a:pPr>
            <a:r>
              <a:rPr lang="sr-Latn-RS" sz="22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Kod dece sa slabijim apetitom, treba sipati uvek manju količinu jela, a posle im dodavati do potrebne količine.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9C0CC-D36A-4C69-81C9-6A54C800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5" y="468854"/>
            <a:ext cx="3968226" cy="2645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AF8A5-3CF6-4872-B0D5-4EF05487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6" y="3355704"/>
            <a:ext cx="2863889" cy="22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D4111-71B0-420D-AB51-1050FCD67C06}"/>
              </a:ext>
            </a:extLst>
          </p:cNvPr>
          <p:cNvSpPr txBox="1"/>
          <p:nvPr/>
        </p:nvSpPr>
        <p:spPr>
          <a:xfrm>
            <a:off x="268448" y="67112"/>
            <a:ext cx="6314714" cy="686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</a:t>
            </a: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endParaRPr lang="sr-Latn-R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 je sve češće obrok kada se okuplja cela porodica</a:t>
            </a:r>
            <a:r>
              <a:rPr lang="sr-Latn-R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endParaRPr lang="sr-Latn-R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Nekada je to bio ručak, ali današnji način života diktira drugačiju satnicu. I namirnice za večeru su se postepeno zamenile onima za ručak. 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 fontAlgn="base"/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r-Latn-R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 bi trebala da bude lagani obrok, koji se konzumira najmanje dva do tri sata pre spavanja i koji iznosi oko 20 do 25% energetske vrednosti od celokupnog dnevnog kalorijskog unosa.</a:t>
            </a:r>
            <a:endParaRPr lang="sr-Latn-RS" sz="22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RS" sz="2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200"/>
              </a:spcBef>
            </a:pPr>
            <a:r>
              <a:rPr lang="sr-Latn-R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 priprema večere bi trebala da se bazira na namirnicama, koje se lako vare. Ovo je važno zbog toga što se uz manje pun želudac bolje spava. </a:t>
            </a:r>
            <a:endParaRPr lang="sr-Latn-RS" sz="22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B5F9-66A6-4E24-993A-C28BF16B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28" y="346908"/>
            <a:ext cx="4065334" cy="2431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83420D-0976-442C-9003-5D425DFD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68" y="3331782"/>
            <a:ext cx="2920581" cy="18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C0C120-2C16-41C4-8EC4-E7F5410387A7}"/>
              </a:ext>
            </a:extLst>
          </p:cNvPr>
          <p:cNvSpPr txBox="1"/>
          <p:nvPr/>
        </p:nvSpPr>
        <p:spPr>
          <a:xfrm>
            <a:off x="360727" y="611959"/>
            <a:ext cx="60696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Hranu je najpoželjnije jesti odmah čim se spremi i ako je moguće od svežih namirnica. Da bi hrana zadržala hranljiva svojstva i bila bezbedna za jelo, treba se pridržavati nekih pravila: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ako se hrana ostavlja u frižideru, mora se ohladiti što brže. Idealno je da bude u frižideru u roku od 90 minuta od kuvanja.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pre nego što se hrana stavi u frižider mora se dobro zatvoriti u posudi koja je za to namenjena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hranu iz frižidera treba pojesti u roku od 2 dana.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ako se hrana zamrzava treba da se ohladi pre nego što se stavi u zamrzivač.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4FEDD-060E-4FB1-8AAE-1E16AA54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57" y="611959"/>
            <a:ext cx="3891365" cy="37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23E2B-423D-40AC-BE18-9090A8BBE130}"/>
              </a:ext>
            </a:extLst>
          </p:cNvPr>
          <p:cNvSpPr txBox="1"/>
          <p:nvPr/>
        </p:nvSpPr>
        <p:spPr>
          <a:xfrm>
            <a:off x="4748169" y="511727"/>
            <a:ext cx="6447852" cy="5546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hrana u zamrzivaču treba sa se iskoristite u roku od najviše 3 meseca.</a:t>
            </a: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hranu iz zamrzivača treba odmrznuti pre nego što se podgreje. Najbolje je da se ostavi u frižideru preko noći, ili da se odmrzne u mikrotalasnoj rerni.</a:t>
            </a: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odmrznutu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hranu, koja već spremljena, nije preporučljivo ponovo zamrzavati. Ako je obrok pravljen od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odmrznutih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namirnica, gotovo jelo možete zamrznuti)</a:t>
            </a:r>
          </a:p>
          <a:p>
            <a:pPr algn="just" fontAlgn="base"/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hranu koja se stavlja u zamrzivač treba obeležiti i napisati kada je stavljena u isti, kako bi se naknadno znalo koliko je </a:t>
            </a:r>
            <a:r>
              <a:rPr lang="sr-Latn-R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zamrznuta</a:t>
            </a:r>
            <a:r>
              <a:rPr lang="sr-Latn-R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 fontAlgn="base">
              <a:lnSpc>
                <a:spcPct val="107000"/>
              </a:lnSpc>
              <a:spcAft>
                <a:spcPts val="800"/>
              </a:spcAft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FCD48-D59E-444D-AF84-44800C00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1" y="3429000"/>
            <a:ext cx="3722147" cy="248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601DD-0728-4073-BA56-EA426CFD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3" y="647661"/>
            <a:ext cx="3722150" cy="24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EAFE-242A-4D28-88FF-A51363F3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9" y="2122019"/>
            <a:ext cx="10515600" cy="433240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 dnevne ishrane dece uzrasta 15 do 19 godina treba da obezbedi odgovarajuće zadovoljenje energetskih i nutritivnih potreba, kroz: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zastupljenost svih grupa namirnica, sa određenim udelom u odnosu na ukupni dnevni energetski unos;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zastupljenost svih hranljivih materija (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makronutrijenata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u određenom procentualnom odnosu;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zastupljenost minerala i vitamina (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mikronutrijenata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u preporučenoj količini/vrednosti;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raspodelu ukupne energije u </a:t>
            </a:r>
            <a:r>
              <a:rPr lang="sr-Latn-R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kcal</a:t>
            </a:r>
            <a:r>
              <a:rPr lang="sr-Latn-R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podeljene na odgovarajući broj dnevnih obroka u određenom procentualnom odnosu.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4AE09-289F-49ED-97A5-9C154679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9" y="403575"/>
            <a:ext cx="2399252" cy="15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E4B8-D33D-46F6-92AF-4C341529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" y="1122362"/>
            <a:ext cx="11006356" cy="2731547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b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Garrow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J.S.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James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W.P.T.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Ralph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A. Human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Dietetics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Churchill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Living Stone, 2000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2. WHO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-age,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-age,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weight-for-length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weight-for-height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-age: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, 2006.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4. Pravilnik o bližim uslovima za organizovanje, ostvarivanje i praćenje ishrane učenika u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   osnovnoj školi (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Sl.glasnik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RS, br. 68/2018).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: a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Region, EUR/06/5073063</a:t>
            </a:r>
            <a:b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6. http://www.izjzv.org.rs/?lng=lat&amp;cir=0&amp;link=4-78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96017-ADC5-4249-84C4-3ADC67FBD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130" y="6014749"/>
            <a:ext cx="8649049" cy="56222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 dirty="0"/>
              <a:t>Programski zadatak Posebnog programa u oblasti javnog zdravlja za APV u 2022. godini: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 dirty="0"/>
              <a:t>Unapređenje zdravstvene pismenosti populacije – „Znanjem do zdravih izbora“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37BAA-0DF1-4FCF-92A4-49F26259CCAC}"/>
              </a:ext>
            </a:extLst>
          </p:cNvPr>
          <p:cNvSpPr txBox="1"/>
          <p:nvPr/>
        </p:nvSpPr>
        <p:spPr>
          <a:xfrm>
            <a:off x="1350628" y="4317709"/>
            <a:ext cx="10519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 prezentaciji su korišćene slike iz sledećeg izvora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endParaRPr lang="sr-Cyrl-R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4FEDB-6233-4E5B-9D8D-D2B56739EEFF}"/>
              </a:ext>
            </a:extLst>
          </p:cNvPr>
          <p:cNvSpPr txBox="1"/>
          <p:nvPr/>
        </p:nvSpPr>
        <p:spPr>
          <a:xfrm>
            <a:off x="3145872" y="51424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    Znanjem do zdravih izbora </a:t>
            </a:r>
            <a:r>
              <a:rPr lang="sr-Cyrl-R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0519-E5E9-4C48-8A0B-DF394A3DB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90DC615-7A65-4688-B4E1-A299E807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0840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D2C6-7458-4613-870B-6907C1FE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72122"/>
            <a:ext cx="11060185" cy="600484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250"/>
              </a:spcAft>
              <a:buNone/>
            </a:pPr>
            <a:r>
              <a:rPr lang="sr-Latn-R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Preporučena zastupljenost pojedinih grupa namirnica</a:t>
            </a:r>
            <a:endParaRPr lang="sr-Latn-RS" sz="3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Žitarice, proizvodi od žitarica : Svaki dan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Povrće : Svaki dan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Voće : Svaki dan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Meso : Svaki dan ili do pet puta nedeljno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Riba : Najmanje 1-2 puta nedeljno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Jaja : Do tri puta nedeljno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Mahunarke : 1-2 nedeljno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Mleko i mlečni proizvodi : Svaki dan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Masti i ulja : hladno ceđeno ulje u malim količinama, kao preliv pri pripremi povrća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solidFill>
                  <a:srgbClr val="27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 : Svaki dan, između obroka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1AB23-F6A8-490E-8FF1-FF66B88D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40" y="1410982"/>
            <a:ext cx="3671931" cy="24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8AD6-A195-4FF3-A21D-624E7994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30" y="2721685"/>
            <a:ext cx="10899775" cy="26472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Dnevne energetske potrebe dece od 15 do 19 godina su 1900-2200 </a:t>
            </a:r>
            <a:r>
              <a:rPr lang="sr-Latn-R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Zbog </a:t>
            </a:r>
            <a:r>
              <a:rPr lang="sr-Latn-R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ubrzanijeg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razvoja u pubertetu, deca su više gladna. Još uvek roditelji mogu kontrolisati kakvu hranu jedu vaša deca. Najviše treba obratiti pažnju na slatkiše i grickalice. Ukoliko dolazi do neumerene ishrane u ovom periodu, doći će do stvaranja gojaznosti.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 imaju instiktivni osećaj za glad i sitost.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r-Latn-R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izička aktivnost dece ili njeno odsustvo utiču na to da deca jedan dan pojedu više hrane a drugi manje</a:t>
            </a:r>
            <a:r>
              <a:rPr lang="sr-Latn-RS" sz="1600" b="0" i="0" dirty="0">
                <a:solidFill>
                  <a:srgbClr val="000000"/>
                </a:solidFill>
                <a:effectLst/>
                <a:latin typeface="MerriweatherRegular"/>
              </a:rPr>
              <a:t>.</a:t>
            </a:r>
          </a:p>
          <a:p>
            <a:pPr algn="l"/>
            <a:endParaRPr lang="sr-Latn-R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3C657-5A50-4A32-BE93-EA2B68CEF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10" y="270080"/>
            <a:ext cx="3355596" cy="2237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7DDD6-2A9A-448D-A2EC-3F59A9655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" y="390320"/>
            <a:ext cx="2812788" cy="1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1047-1AC6-4EF8-9BCE-0F64A4A0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12" y="3548544"/>
            <a:ext cx="10050010" cy="1895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 imaju drugačije potrebe za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nutrijentima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odraslih. U ovom uzrastu treba posebno obratiti pažnju na:</a:t>
            </a:r>
          </a:p>
          <a:p>
            <a:pPr marL="0" indent="0" algn="just">
              <a:buNone/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Kalcijum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 ulazi u sastav kostiju i zuba, a ima značajnu ulogu u održavanju rada srca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nervnoh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sistema, te pozitivno utiče na rad mišića. </a:t>
            </a:r>
            <a:r>
              <a:rPr lang="pl-PL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ovom uzrastu potrebe su: 1300 mg dnevno. Mleko i mlečni proizvodi, ali i zeleno lisnato povrće, mahunarske, kao koštunjavo voće.</a:t>
            </a:r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592AC-66D1-4B93-B6D6-D8182DA7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8" y="314552"/>
            <a:ext cx="4349801" cy="289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93511-C1D2-4AF1-8577-0CEA507EB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8" y="314552"/>
            <a:ext cx="4244830" cy="28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645D-4845-4BFB-A21E-071AE08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2969703"/>
            <a:ext cx="10425680" cy="363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Vitamini B kompleksa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važni su za metabolizam, energiju, zdravo srce i nervni sistem. Jačaju imunološki sistem, te mogu doprineti ukupnom blagostanju organizma. Najvažniji među njima je </a:t>
            </a: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B12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Vitamin B12 (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kobalamin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cijanokobalamin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je esencijalan za proizvodnju crvenih krvnih zrnaca,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pomaže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funkciju nervnog sistema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snižava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nivo holesterola, a budući da ga organizam ne može samostalno proizvoditi potrebno ga je unositi hranom. Nalazi se u namirnicama životinjskog porekla. Potrebe u ovom uzrastu su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2,4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mikrograma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dnevno.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5233D-8E2E-4112-804B-62F508D8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9" y="251671"/>
            <a:ext cx="3938631" cy="26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5C09-EFD2-4329-9764-9F0AF391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27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r>
              <a:rPr lang="sr-Latn-RS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kombinaciji sa kalcijumom utiče na izgradnju jakih kostiju. Takođe može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zaštiti od hroničnih bolesti kasnije tokom života. Nedostatak ovog vitamina dovodi do slabljenja kostiju, što uzrokuje razvoj bolesti poput rahitisa kod dece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osteoporoze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kod odraslih. </a:t>
            </a:r>
            <a:r>
              <a:rPr lang="sr-Latn-RS" sz="2400" dirty="0">
                <a:solidFill>
                  <a:srgbClr val="0B0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 za ovim vitaminom u ovom uzrastu su 15 mg (600 IU) dnevno.</a:t>
            </a:r>
          </a:p>
          <a:p>
            <a:pPr marL="0" indent="0" algn="just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Neke ribe,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losos, skušu i sardine, odličan su izvor vitamina D, kao i jaja (vitamin D se nalazi 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žumancetu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Budući da koža proizvodi vitamin D kada je izložena suncu, u toku jeseni, a naročito tokom zime, pa sve do proleća, kada nema dovoljno sunčeve svetlosti,  Američka akademija za pedijatriju preporučuje suplemente vitamina D i za decu, u slučaju da dete ne dobija dovoljnu količinu ovog vitamina dnevno iz hrane i sunca.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E12D8-B2CA-4C49-BCB6-A6388D1E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7" y="4301067"/>
            <a:ext cx="3141790" cy="20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9F70-30FC-49E7-AE60-B533D53C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4362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E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neophodan je za pravilno funkcionisanje čovekovog tela. Budući da predstavlja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antioksidans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pomaže 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neutralizaciji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slobodnih radikala. Izuzetno je važan za jačanje imunološkog sistema, te za zdravlje kože i očiju. Biljna ulja poput suncokretovog, kao i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orašasti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plodovi i semenke,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uključujući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bademe, lešnike i seme suncokreta, odlični su izvori vitamina E.</a:t>
            </a:r>
            <a:endParaRPr lang="sr-Latn-RS" sz="2400" b="1" i="0" dirty="0">
              <a:solidFill>
                <a:srgbClr val="0B0B0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400" dirty="0">
                <a:solidFill>
                  <a:srgbClr val="0B0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 za ovim vitaminom su 15 mg dnevno.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8BF36-146B-4C9C-8CEF-CC754F4FF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8" y="3969623"/>
            <a:ext cx="3569628" cy="23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9C78-952D-4D32-B835-08D206C7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004"/>
            <a:ext cx="10515600" cy="58749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Gvožđe</a:t>
            </a:r>
            <a:r>
              <a:rPr lang="sr-Latn-RS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učestvuje u brojnim metaboličkim procesima, a pre svega u sintezi hemoglobina koji transportuje kiseonik od pluća do svih ćelija u telu. Iako čovekov organizam ima solidne mehanizme za njegovu regulaciju, u nekim situacijama može doći do preterane akumulacije, ali mnogo češće do nedostatka gvožđa zbog neodgovarajućeg načina ishrane.</a:t>
            </a:r>
          </a:p>
          <a:p>
            <a:pPr marL="0" indent="0" algn="just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Potrebe dece za gvožđem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kreću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između 7-10 miligrama dnevno. U tinejdžerskim godinama dečacima je potrebno oko 11 mg dnevno, a devojčicama oko 15 mg.</a:t>
            </a:r>
            <a:endParaRPr lang="sr-Latn-RS" sz="2400" dirty="0">
              <a:solidFill>
                <a:srgbClr val="0B0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Crveno meso i drugi životinjski proizvodi sadrže mnogo gvožđa. Biljni izvori gvožđa uključuju tamno zeleno lisnato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povrće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kao što su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spanac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kelj,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rukola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zatim </a:t>
            </a:r>
            <a:r>
              <a:rPr lang="sr-Latn-RS" sz="2400" b="0" i="0" dirty="0" err="1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brokoli</a:t>
            </a:r>
            <a:r>
              <a:rPr lang="sr-Latn-RS" sz="2400" b="0" i="0" dirty="0">
                <a:solidFill>
                  <a:srgbClr val="0B0B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 mahunarke poput pasulja i sočiva.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2E52E-E001-4B3F-96CA-25204EAD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21" y="4301067"/>
            <a:ext cx="3250386" cy="21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2019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MerriweatherRegular</vt:lpstr>
      <vt:lpstr>Symbol</vt:lpstr>
      <vt:lpstr>Times New Roman</vt:lpstr>
      <vt:lpstr>Office Theme</vt:lpstr>
      <vt:lpstr>ISHRANA DECE  I ADOLESCENATA  OD 15 DO 19 GODINA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Doručak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  1. Garrow J.S. James W.P.T. Ralph A. Human Nutrition and Dietetics. Churchill Living Stone, 2000 2. WHO child growth standards: length/height-for-age, weight-for-age, weight-for-length, weight-for-height      and body mass index-for-age: methods and development, 2006. 3. Policy Statement on School Nutrition, American Heart Association, 2020 4. Pravilnik o bližim uslovima za organizovanje, ostvarivanje i praćenje ishrane učenika u     osnovnoj školi (Sl.glasnik RS, br. 68/2018). 5. Food and nutrition policy for schools : a tool for the development of school nutrition programmes in the     European Region, EUR/06/5073063 6. http://www.izjzv.org.rs/?lng=lat&amp;cir=0&amp;link=4-78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192</cp:revision>
  <dcterms:created xsi:type="dcterms:W3CDTF">2020-02-26T08:59:08Z</dcterms:created>
  <dcterms:modified xsi:type="dcterms:W3CDTF">2024-01-24T12:42:26Z</dcterms:modified>
</cp:coreProperties>
</file>